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645" r:id="rId2"/>
    <p:sldId id="576" r:id="rId3"/>
    <p:sldId id="635" r:id="rId4"/>
    <p:sldId id="647" r:id="rId5"/>
    <p:sldId id="648" r:id="rId6"/>
    <p:sldId id="649" r:id="rId7"/>
    <p:sldId id="650" r:id="rId8"/>
    <p:sldId id="651" r:id="rId9"/>
    <p:sldId id="652" r:id="rId10"/>
    <p:sldId id="653" r:id="rId11"/>
    <p:sldId id="654" r:id="rId12"/>
    <p:sldId id="655" r:id="rId13"/>
    <p:sldId id="656" r:id="rId14"/>
    <p:sldId id="657" r:id="rId15"/>
    <p:sldId id="658" r:id="rId16"/>
    <p:sldId id="659" r:id="rId17"/>
    <p:sldId id="660" r:id="rId18"/>
    <p:sldId id="66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237"/>
    <a:srgbClr val="0094D4"/>
    <a:srgbClr val="AE2A7F"/>
    <a:srgbClr val="BE2856"/>
    <a:srgbClr val="3D3B5F"/>
    <a:srgbClr val="98246F"/>
    <a:srgbClr val="94246C"/>
    <a:srgbClr val="2F2E52"/>
    <a:srgbClr val="81A042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98058" autoAdjust="0"/>
  </p:normalViewPr>
  <p:slideViewPr>
    <p:cSldViewPr>
      <p:cViewPr varScale="1">
        <p:scale>
          <a:sx n="75" d="100"/>
          <a:sy n="75" d="100"/>
        </p:scale>
        <p:origin x="-940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206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DA890-1C3A-4168-9336-7569BD13438D}" type="datetimeFigureOut">
              <a:rPr lang="zh-TW" altLang="en-US" smtClean="0"/>
              <a:pPr/>
              <a:t>2017/9/1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C2F1F-D428-449F-967A-F29989CFB9C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979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CE91-3D51-440C-AE01-BB26464EA3B2}" type="datetimeFigureOut">
              <a:rPr lang="zh-TW" altLang="en-US" smtClean="0"/>
              <a:pPr/>
              <a:t>2017/9/1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B05A9-B499-4E5B-8BFF-1B52364951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036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書名頁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一標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2000" y="932784"/>
            <a:ext cx="8280000" cy="552000"/>
          </a:xfrm>
        </p:spPr>
        <p:txBody>
          <a:bodyPr anchor="t">
            <a:no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1381472"/>
            <a:ext cx="8280000" cy="4999856"/>
          </a:xfrm>
        </p:spPr>
        <p:txBody>
          <a:bodyPr>
            <a:noAutofit/>
          </a:bodyPr>
          <a:lstStyle>
            <a:lvl5pPr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二標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2000" y="932784"/>
            <a:ext cx="8280000" cy="696016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1453480"/>
            <a:ext cx="8280000" cy="4927848"/>
          </a:xfrm>
        </p:spPr>
        <p:txBody>
          <a:bodyPr>
            <a:noAutofit/>
          </a:bodyPr>
          <a:lstStyle>
            <a:lvl5pPr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一標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2000" y="932784"/>
            <a:ext cx="8280000" cy="840032"/>
          </a:xfrm>
        </p:spPr>
        <p:txBody>
          <a:bodyPr anchor="t">
            <a:no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1453480"/>
            <a:ext cx="8280000" cy="4927848"/>
          </a:xfrm>
        </p:spPr>
        <p:txBody>
          <a:bodyPr>
            <a:noAutofit/>
          </a:bodyPr>
          <a:lstStyle>
            <a:lvl5pPr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章名頁">
    <p:bg>
      <p:bgPr>
        <a:blipFill dpi="0" rotWithShape="1">
          <a:blip r:embed="rId2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6120680" y="72008"/>
            <a:ext cx="2987824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en-US" altLang="zh-TW" sz="32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4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HTML </a:t>
            </a:r>
            <a:r>
              <a:rPr lang="zh-TW" altLang="en-US" sz="24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篇</a:t>
            </a:r>
            <a:endParaRPr lang="en-US" altLang="zh-TW" sz="2400" b="1" kern="1200" baseline="0" dirty="0" smtClean="0">
              <a:solidFill>
                <a:srgbClr val="FFFF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14"/>
          </p:nvPr>
        </p:nvSpPr>
        <p:spPr>
          <a:xfrm>
            <a:off x="2627784" y="980728"/>
            <a:ext cx="1800200" cy="576064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7200" b="1" u="none" cap="none" spc="0" baseline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</a:t>
            </a:r>
          </a:p>
        </p:txBody>
      </p:sp>
      <p:sp>
        <p:nvSpPr>
          <p:cNvPr id="15" name="文字版面配置區 13"/>
          <p:cNvSpPr>
            <a:spLocks noGrp="1"/>
          </p:cNvSpPr>
          <p:nvPr>
            <p:ph type="body" sz="quarter" idx="15" hasCustomPrompt="1"/>
          </p:nvPr>
        </p:nvSpPr>
        <p:spPr>
          <a:xfrm>
            <a:off x="2627784" y="1556792"/>
            <a:ext cx="6336704" cy="1152128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4800" b="1" u="none" cap="none" spc="0" baseline="0">
                <a:ln w="1587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按一以輯母片文字樣式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6"/>
          </p:nvPr>
        </p:nvSpPr>
        <p:spPr>
          <a:xfrm>
            <a:off x="2627089" y="2708920"/>
            <a:ext cx="6409407" cy="3960440"/>
          </a:xfrm>
        </p:spPr>
        <p:txBody>
          <a:bodyPr/>
          <a:lstStyle>
            <a:lvl1pPr>
              <a:lnSpc>
                <a:spcPts val="4400"/>
              </a:lnSpc>
              <a:spcBef>
                <a:spcPts val="0"/>
              </a:spcBef>
              <a:defRPr sz="2600">
                <a:solidFill>
                  <a:srgbClr val="0094D4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460480" cy="6192688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460480" cy="6192688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  <p:sp>
        <p:nvSpPr>
          <p:cNvPr id="6" name="文字版面配置區 4"/>
          <p:cNvSpPr>
            <a:spLocks noGrp="1"/>
          </p:cNvSpPr>
          <p:nvPr>
            <p:ph type="body" sz="quarter" idx="11" hasCustomPrompt="1"/>
          </p:nvPr>
        </p:nvSpPr>
        <p:spPr>
          <a:xfrm>
            <a:off x="8532440" y="908720"/>
            <a:ext cx="827584" cy="360040"/>
          </a:xfr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36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dirty="0" smtClean="0"/>
              <a:t>回首頁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908720"/>
            <a:ext cx="8280000" cy="5589360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pic>
        <p:nvPicPr>
          <p:cNvPr id="4" name="圖片 3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副標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8280000" cy="5589360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pic>
        <p:nvPicPr>
          <p:cNvPr id="4" name="圖片 3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版面配置區 4"/>
          <p:cNvSpPr>
            <a:spLocks noGrp="1"/>
          </p:cNvSpPr>
          <p:nvPr>
            <p:ph type="body" sz="quarter" idx="11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864000"/>
            <a:ext cx="8280000" cy="2420984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1"/>
          </p:nvPr>
        </p:nvSpPr>
        <p:spPr>
          <a:xfrm>
            <a:off x="432000" y="3717032"/>
            <a:ext cx="8280000" cy="2664718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兩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864000"/>
            <a:ext cx="4067992" cy="5040560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643438" y="864000"/>
            <a:ext cx="3960812" cy="503996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兩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1080000"/>
            <a:ext cx="4067992" cy="5040560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643438" y="1080000"/>
            <a:ext cx="3960812" cy="503996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836712"/>
            <a:ext cx="8153400" cy="57606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84784"/>
            <a:ext cx="8153400" cy="452628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  <a:endParaRPr kumimoji="0" lang="en-US" altLang="zh-TW" dirty="0" smtClean="0"/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6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</p:txBody>
      </p:sp>
      <p:pic>
        <p:nvPicPr>
          <p:cNvPr id="4" name="圖片 3" descr="g_page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82" r:id="rId3"/>
    <p:sldLayoutId id="2147483695" r:id="rId4"/>
    <p:sldLayoutId id="2147483677" r:id="rId5"/>
    <p:sldLayoutId id="2147483694" r:id="rId6"/>
    <p:sldLayoutId id="2147483693" r:id="rId7"/>
    <p:sldLayoutId id="2147483686" r:id="rId8"/>
    <p:sldLayoutId id="2147483689" r:id="rId9"/>
    <p:sldLayoutId id="2147483662" r:id="rId10"/>
    <p:sldLayoutId id="2147483681" r:id="rId11"/>
    <p:sldLayoutId id="2147483680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marL="216000" indent="-216000" algn="l" rtl="0" eaLnBrk="1" latinLnBrk="0" hangingPunct="1">
        <a:lnSpc>
          <a:spcPts val="3400"/>
        </a:lnSpc>
        <a:spcBef>
          <a:spcPct val="0"/>
        </a:spcBef>
        <a:buSzPct val="8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rtl="0" eaLnBrk="1" latinLnBrk="0" hangingPunct="1">
        <a:lnSpc>
          <a:spcPct val="150000"/>
        </a:lnSpc>
        <a:spcBef>
          <a:spcPts val="800"/>
        </a:spcBef>
        <a:buClr>
          <a:schemeClr val="accent3">
            <a:lumMod val="75000"/>
          </a:schemeClr>
        </a:buClr>
        <a:buSzPct val="10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n-cs"/>
        </a:defRPr>
      </a:lvl1pPr>
      <a:lvl2pPr marL="0" indent="0" algn="l" rtl="0" eaLnBrk="1" latinLnBrk="0" hangingPunct="1">
        <a:lnSpc>
          <a:spcPts val="2800"/>
        </a:lnSpc>
        <a:spcBef>
          <a:spcPts val="1200"/>
        </a:spcBef>
        <a:buClr>
          <a:schemeClr val="accent3">
            <a:lumMod val="75000"/>
          </a:schemeClr>
        </a:buClr>
        <a:buSzPct val="90000"/>
        <a:buFontTx/>
        <a:buNone/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2pPr>
      <a:lvl3pPr marL="360000" indent="-360000" algn="l" rtl="0" eaLnBrk="1" latinLnBrk="0" hangingPunct="1">
        <a:lnSpc>
          <a:spcPts val="2800"/>
        </a:lnSpc>
        <a:spcBef>
          <a:spcPts val="1200"/>
        </a:spcBef>
        <a:spcAft>
          <a:spcPts val="0"/>
        </a:spcAft>
        <a:buClr>
          <a:srgbClr val="AE2A7F"/>
        </a:buClr>
        <a:buSzPct val="90000"/>
        <a:buFontTx/>
        <a:buNone/>
        <a:defRPr kumimoji="0" sz="2400" b="1" u="dotted" kern="1200" spc="0" baseline="0">
          <a:solidFill>
            <a:srgbClr val="0094D4"/>
          </a:solidFill>
          <a:uFill>
            <a:solidFill>
              <a:srgbClr val="0094D4"/>
            </a:solidFill>
          </a:uFill>
          <a:latin typeface="+mj-ea"/>
          <a:ea typeface="+mj-ea"/>
          <a:cs typeface="+mn-cs"/>
        </a:defRPr>
      </a:lvl3pPr>
      <a:lvl4pPr marL="360000" indent="-288000" algn="l" rtl="0" eaLnBrk="1" latinLnBrk="0" hangingPunct="1">
        <a:lnSpc>
          <a:spcPts val="2800"/>
        </a:lnSpc>
        <a:spcBef>
          <a:spcPts val="1200"/>
        </a:spcBef>
        <a:buClr>
          <a:srgbClr val="AE2A7F"/>
        </a:buClr>
        <a:buSzPct val="90000"/>
        <a:buFontTx/>
        <a:buBlip>
          <a:blip r:embed="rId16"/>
        </a:buBlip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4pPr>
      <a:lvl5pPr marL="0" marR="0" indent="-360000" algn="l" defTabSz="914400" rtl="0" eaLnBrk="1" fontAlgn="auto" latinLnBrk="0" hangingPunct="1">
        <a:lnSpc>
          <a:spcPts val="2800"/>
        </a:lnSpc>
        <a:spcBef>
          <a:spcPts val="1200"/>
        </a:spcBef>
        <a:spcAft>
          <a:spcPts val="0"/>
        </a:spcAft>
        <a:buClr>
          <a:srgbClr val="AE2A7F"/>
        </a:buClr>
        <a:buSzPct val="90000"/>
        <a:buFontTx/>
        <a:buNone/>
        <a:tabLst/>
        <a:defRPr kumimoji="0" sz="2800" b="1" kern="1200">
          <a:solidFill>
            <a:srgbClr val="F16237"/>
          </a:solidFill>
          <a:latin typeface="+mj-ea"/>
          <a:ea typeface="+mj-ea"/>
          <a:cs typeface="+mn-cs"/>
        </a:defRPr>
      </a:lvl5pPr>
      <a:lvl6pPr marL="360000" indent="0" algn="l" rtl="0" eaLnBrk="1" latinLnBrk="0" hangingPunct="1">
        <a:lnSpc>
          <a:spcPts val="2600"/>
        </a:lnSpc>
        <a:spcBef>
          <a:spcPts val="1200"/>
        </a:spcBef>
        <a:buClr>
          <a:srgbClr val="EE7700"/>
        </a:buClr>
        <a:buFontTx/>
        <a:buNone/>
        <a:defRPr kumimoji="0" sz="2200" kern="1200" baseline="0">
          <a:solidFill>
            <a:schemeClr val="tx1"/>
          </a:solidFill>
          <a:latin typeface="+mn-ea"/>
          <a:ea typeface="+mn-ea"/>
          <a:cs typeface="+mn-cs"/>
        </a:defRPr>
      </a:lvl6pPr>
      <a:lvl7pPr marL="936000" indent="-228600" algn="l" rtl="0" eaLnBrk="1" latinLnBrk="0" hangingPunct="1">
        <a:spcBef>
          <a:spcPts val="600"/>
        </a:spcBef>
        <a:buClrTx/>
        <a:buFont typeface="Wingdings" pitchFamily="2" charset="2"/>
        <a:buChar char="n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7.xml"/><Relationship Id="rId5" Type="http://schemas.openxmlformats.org/officeDocument/2006/relationships/slide" Target="slide5.xml"/><Relationship Id="rId10" Type="http://schemas.openxmlformats.org/officeDocument/2006/relationships/slide" Target="slide16.xml"/><Relationship Id="rId4" Type="http://schemas.openxmlformats.org/officeDocument/2006/relationships/slide" Target="slide4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Relationship Id="rId5" Type="http://schemas.openxmlformats.org/officeDocument/2006/relationships/slide" Target="slide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P.18-20</a:t>
            </a:r>
            <a:endParaRPr lang="zh-TW" altLang="en-US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316464" cy="6192688"/>
          </a:xfrm>
        </p:spPr>
        <p:txBody>
          <a:bodyPr/>
          <a:lstStyle/>
          <a:p>
            <a:r>
              <a:rPr lang="en-US" altLang="zh-TW" dirty="0" smtClean="0"/>
              <a:t>18-7  </a:t>
            </a:r>
            <a:r>
              <a:rPr lang="zh-TW" altLang="en-US" dirty="0" smtClean="0"/>
              <a:t>超連結</a:t>
            </a:r>
            <a:endParaRPr lang="en-US" altLang="zh-TW" dirty="0" smtClean="0"/>
          </a:p>
          <a:p>
            <a:pPr lvl="3">
              <a:buNone/>
            </a:pPr>
            <a:r>
              <a:rPr lang="en-US" altLang="zh-TW" dirty="0" err="1" smtClean="0"/>
              <a:t>jQuery</a:t>
            </a:r>
            <a:r>
              <a:rPr lang="en-US" altLang="zh-TW" dirty="0" smtClean="0"/>
              <a:t> Mobile </a:t>
            </a:r>
            <a:r>
              <a:rPr lang="zh-TW" altLang="en-US" dirty="0" smtClean="0"/>
              <a:t>文件的超連結可以分為下列幾種類型：</a:t>
            </a:r>
            <a:endParaRPr lang="en-US" altLang="zh-TW" dirty="0" smtClean="0"/>
          </a:p>
          <a:p>
            <a:pPr lvl="3"/>
            <a:r>
              <a:rPr lang="zh-TW" altLang="en-US" dirty="0" smtClean="0">
                <a:solidFill>
                  <a:srgbClr val="F16237"/>
                </a:solidFill>
              </a:rPr>
              <a:t>內部連結 </a:t>
            </a:r>
            <a:r>
              <a:rPr lang="en-US" altLang="zh-TW" dirty="0" smtClean="0">
                <a:solidFill>
                  <a:srgbClr val="F16237"/>
                </a:solidFill>
              </a:rPr>
              <a:t>(internal link)</a:t>
            </a:r>
          </a:p>
          <a:p>
            <a:pPr lvl="3"/>
            <a:r>
              <a:rPr lang="zh-TW" altLang="en-US" dirty="0" smtClean="0">
                <a:solidFill>
                  <a:srgbClr val="F16237"/>
                </a:solidFill>
              </a:rPr>
              <a:t>外</a:t>
            </a:r>
            <a:r>
              <a:rPr lang="zh-TW" altLang="en-US" dirty="0">
                <a:solidFill>
                  <a:srgbClr val="F16237"/>
                </a:solidFill>
              </a:rPr>
              <a:t>部連結 </a:t>
            </a:r>
            <a:r>
              <a:rPr lang="en-US" altLang="zh-TW" dirty="0">
                <a:solidFill>
                  <a:srgbClr val="F16237"/>
                </a:solidFill>
              </a:rPr>
              <a:t>(external link</a:t>
            </a:r>
            <a:r>
              <a:rPr lang="en-US" altLang="zh-TW" dirty="0" smtClean="0">
                <a:solidFill>
                  <a:srgbClr val="F16237"/>
                </a:solidFill>
              </a:rPr>
              <a:t>)</a:t>
            </a:r>
            <a:endParaRPr lang="zh-TW" altLang="en-US" dirty="0" smtClean="0"/>
          </a:p>
          <a:p>
            <a:pPr lvl="3"/>
            <a:r>
              <a:rPr lang="zh-TW" altLang="en-US" dirty="0" smtClean="0">
                <a:solidFill>
                  <a:srgbClr val="F16237"/>
                </a:solidFill>
              </a:rPr>
              <a:t>絕對外部連結 </a:t>
            </a:r>
            <a:r>
              <a:rPr lang="en-US" altLang="zh-TW" dirty="0" smtClean="0">
                <a:solidFill>
                  <a:srgbClr val="F16237"/>
                </a:solidFill>
              </a:rPr>
              <a:t>(absolute external link)</a:t>
            </a:r>
            <a:endParaRPr lang="en-US" altLang="zh-TW" dirty="0" smtClean="0"/>
          </a:p>
        </p:txBody>
      </p:sp>
      <p:sp>
        <p:nvSpPr>
          <p:cNvPr id="5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69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P.18-20</a:t>
            </a:r>
            <a:endParaRPr lang="zh-TW" altLang="en-US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8316464" cy="5976664"/>
          </a:xfrm>
        </p:spPr>
        <p:txBody>
          <a:bodyPr/>
          <a:lstStyle/>
          <a:p>
            <a:pPr lvl="4"/>
            <a:r>
              <a:rPr lang="en-US" altLang="zh-TW" dirty="0" smtClean="0"/>
              <a:t>18-7-1 </a:t>
            </a:r>
            <a:r>
              <a:rPr lang="zh-TW" altLang="en-US" dirty="0" smtClean="0"/>
              <a:t>內部連結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我們直接以下面的例子說明如何建立內部連結。 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988840"/>
            <a:ext cx="6408712" cy="3753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422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P.18-21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919753"/>
            <a:ext cx="610423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755576" y="6032321"/>
            <a:ext cx="15167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&lt;\Ch18\jQM2.html&gt;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1047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P.18-23</a:t>
            </a:r>
            <a:endParaRPr lang="zh-TW" altLang="en-US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8316464" cy="5976664"/>
          </a:xfrm>
        </p:spPr>
        <p:txBody>
          <a:bodyPr/>
          <a:lstStyle/>
          <a:p>
            <a:pPr lvl="4"/>
            <a:r>
              <a:rPr lang="en-US" altLang="zh-TW" dirty="0" smtClean="0"/>
              <a:t>18-7-2 </a:t>
            </a:r>
            <a:r>
              <a:rPr lang="zh-TW" altLang="en-US" dirty="0" smtClean="0"/>
              <a:t>外部連結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我們直接以下面的例子說明如何建立外部連結。 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88840"/>
            <a:ext cx="6421178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432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P.18-24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7657"/>
          <a:stretch/>
        </p:blipFill>
        <p:spPr bwMode="auto">
          <a:xfrm>
            <a:off x="467544" y="764704"/>
            <a:ext cx="592868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47080" y="3467140"/>
            <a:ext cx="1601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&lt;\Ch18\jQM3a.html&gt;</a:t>
            </a:r>
            <a:endParaRPr lang="zh-TW" altLang="en-US" sz="12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800406"/>
            <a:ext cx="5969303" cy="263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449999" y="6464369"/>
            <a:ext cx="1601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&lt;\Ch18\jQM3b.html&gt;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4865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7740285" y="6195946"/>
            <a:ext cx="1212387" cy="317823"/>
          </a:xfrm>
        </p:spPr>
        <p:txBody>
          <a:bodyPr/>
          <a:lstStyle/>
          <a:p>
            <a:r>
              <a:rPr lang="en-US" altLang="zh-TW" dirty="0" smtClean="0"/>
              <a:t>P.18-25~26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b="7663"/>
          <a:stretch/>
        </p:blipFill>
        <p:spPr bwMode="auto">
          <a:xfrm>
            <a:off x="546861" y="2132856"/>
            <a:ext cx="5897508" cy="2726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內容版面配置區 7"/>
          <p:cNvSpPr>
            <a:spLocks noGrp="1"/>
          </p:cNvSpPr>
          <p:nvPr>
            <p:ph sz="quarter" idx="1"/>
          </p:nvPr>
        </p:nvSpPr>
        <p:spPr>
          <a:xfrm>
            <a:off x="467545" y="764704"/>
            <a:ext cx="8280920" cy="5976664"/>
          </a:xfrm>
        </p:spPr>
        <p:txBody>
          <a:bodyPr/>
          <a:lstStyle/>
          <a:p>
            <a:pPr lvl="4"/>
            <a:r>
              <a:rPr lang="en-US" altLang="zh-TW" dirty="0" smtClean="0"/>
              <a:t>18-7-3 </a:t>
            </a:r>
            <a:r>
              <a:rPr lang="zh-TW" altLang="en-US" dirty="0" smtClean="0"/>
              <a:t>絕對外部連結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我們直接以下面的例子說明如何建立絕對外部連結。 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3662638"/>
            <a:ext cx="3744349" cy="2980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546861" y="4933112"/>
            <a:ext cx="15167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&lt;\Ch18\jQM4.html&gt;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889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P.18-27</a:t>
            </a:r>
            <a:endParaRPr lang="zh-TW" altLang="en-US" dirty="0"/>
          </a:p>
        </p:txBody>
      </p:sp>
      <p:sp>
        <p:nvSpPr>
          <p:cNvPr id="7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316464" cy="6192688"/>
          </a:xfrm>
        </p:spPr>
        <p:txBody>
          <a:bodyPr/>
          <a:lstStyle/>
          <a:p>
            <a:r>
              <a:rPr lang="en-US" altLang="zh-TW" dirty="0" smtClean="0"/>
              <a:t>18-8  </a:t>
            </a:r>
            <a:r>
              <a:rPr lang="zh-TW" altLang="en-US" dirty="0" smtClean="0"/>
              <a:t>頁面切換動畫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jQuery</a:t>
            </a:r>
            <a:r>
              <a:rPr lang="en-US" altLang="zh-TW" dirty="0" smtClean="0"/>
              <a:t> Mobile </a:t>
            </a:r>
            <a:r>
              <a:rPr lang="zh-TW" altLang="en-US" dirty="0" smtClean="0"/>
              <a:t>提供了一個 </a:t>
            </a:r>
            <a:r>
              <a:rPr lang="en-US" altLang="zh-TW" dirty="0" smtClean="0">
                <a:solidFill>
                  <a:srgbClr val="F16237"/>
                </a:solidFill>
              </a:rPr>
              <a:t>data-transition</a:t>
            </a:r>
            <a:r>
              <a:rPr lang="en-US" altLang="zh-TW" dirty="0" smtClean="0"/>
              <a:t> </a:t>
            </a:r>
            <a:r>
              <a:rPr lang="zh-TW" altLang="en-US" dirty="0" smtClean="0"/>
              <a:t>屬性用來指定頁面切換動畫，其語法如下，預設值為</a:t>
            </a:r>
            <a:r>
              <a:rPr lang="en-US" altLang="zh-TW" dirty="0" smtClean="0"/>
              <a:t>fade ( </a:t>
            </a:r>
            <a:r>
              <a:rPr lang="zh-TW" altLang="en-US" dirty="0" smtClean="0"/>
              <a:t>淡入</a:t>
            </a:r>
            <a:r>
              <a:rPr lang="en-US" altLang="zh-TW" dirty="0" smtClean="0"/>
              <a:t>)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舉例來說，假設在如下的 </a:t>
            </a:r>
            <a:r>
              <a:rPr lang="en-US" altLang="zh-TW" dirty="0" smtClean="0"/>
              <a:t>&lt;a&gt; </a:t>
            </a:r>
            <a:r>
              <a:rPr lang="zh-TW" altLang="en-US" dirty="0" smtClean="0"/>
              <a:t>元素裡面加上</a:t>
            </a:r>
            <a:r>
              <a:rPr lang="en-US" altLang="zh-TW" dirty="0" smtClean="0"/>
              <a:t>data-transition="</a:t>
            </a:r>
            <a:r>
              <a:rPr lang="en-US" altLang="zh-TW" dirty="0" err="1" smtClean="0"/>
              <a:t>ﬂip</a:t>
            </a:r>
            <a:r>
              <a:rPr lang="en-US" altLang="zh-TW" dirty="0" smtClean="0"/>
              <a:t>" </a:t>
            </a:r>
            <a:r>
              <a:rPr lang="zh-TW" altLang="en-US" dirty="0" smtClean="0"/>
              <a:t>屬性，那麼在點取超連結時，就會以翻轉動畫開啟第二份</a:t>
            </a:r>
            <a:r>
              <a:rPr lang="en-US" altLang="zh-TW" dirty="0" err="1" smtClean="0"/>
              <a:t>jQuery</a:t>
            </a:r>
            <a:r>
              <a:rPr lang="en-US" altLang="zh-TW" dirty="0" smtClean="0"/>
              <a:t> Mobile </a:t>
            </a:r>
            <a:r>
              <a:rPr lang="zh-TW" altLang="en-US" dirty="0" smtClean="0"/>
              <a:t>文件：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265437"/>
            <a:ext cx="78676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782" y="3724647"/>
            <a:ext cx="78676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字版面配置區 4">
            <a:hlinkClick r:id="rId4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693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P.18-28</a:t>
            </a:r>
            <a:endParaRPr lang="zh-TW" altLang="en-US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316464" cy="6192688"/>
          </a:xfrm>
        </p:spPr>
        <p:txBody>
          <a:bodyPr/>
          <a:lstStyle/>
          <a:p>
            <a:r>
              <a:rPr lang="en-US" altLang="zh-TW" dirty="0" smtClean="0"/>
              <a:t>18-9  </a:t>
            </a:r>
            <a:r>
              <a:rPr lang="zh-TW" altLang="en-US" dirty="0" smtClean="0"/>
              <a:t>對話方塊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下面是一個例子，當使用者點取 </a:t>
            </a:r>
            <a:r>
              <a:rPr lang="en-US" altLang="zh-TW" dirty="0" smtClean="0"/>
              <a:t>&lt;jQM5.html&gt; </a:t>
            </a:r>
            <a:r>
              <a:rPr lang="zh-TW" altLang="en-US" dirty="0" smtClean="0"/>
              <a:t>的「魯夫簡介」超連結時，就以對話方塊的形式顯示 </a:t>
            </a:r>
            <a:r>
              <a:rPr lang="en-US" altLang="zh-TW" dirty="0" smtClean="0"/>
              <a:t>&lt;introduction.html&gt; </a:t>
            </a:r>
            <a:r>
              <a:rPr lang="zh-TW" altLang="en-US" dirty="0" smtClean="0"/>
              <a:t>的介紹文字，點取左上角的關閉按鈕即可返回 </a:t>
            </a:r>
            <a:r>
              <a:rPr lang="en-US" altLang="zh-TW" dirty="0" smtClean="0"/>
              <a:t>&lt;jQM5.html&gt; </a:t>
            </a:r>
            <a:r>
              <a:rPr lang="zh-TW" altLang="en-US" dirty="0" smtClean="0"/>
              <a:t> 。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636912"/>
            <a:ext cx="4838675" cy="3776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185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P.18-29</a:t>
            </a:r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8022"/>
          <a:stretch/>
        </p:blipFill>
        <p:spPr bwMode="auto">
          <a:xfrm>
            <a:off x="467544" y="764705"/>
            <a:ext cx="6279920" cy="2674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873473"/>
            <a:ext cx="6264696" cy="2435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467544" y="3501009"/>
            <a:ext cx="15167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&lt;\Ch18\jQM5.html&gt;</a:t>
            </a:r>
            <a:endParaRPr lang="zh-TW" altLang="en-US" sz="1200" dirty="0"/>
          </a:p>
        </p:txBody>
      </p:sp>
      <p:sp>
        <p:nvSpPr>
          <p:cNvPr id="8" name="矩形 7"/>
          <p:cNvSpPr/>
          <p:nvPr/>
        </p:nvSpPr>
        <p:spPr>
          <a:xfrm>
            <a:off x="467544" y="6364722"/>
            <a:ext cx="19415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&lt;\Ch18\introduction.html&gt;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4899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 smtClean="0"/>
              <a:t>18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5"/>
          </p:nvPr>
        </p:nvSpPr>
        <p:spPr>
          <a:xfrm>
            <a:off x="2627784" y="1556792"/>
            <a:ext cx="6336704" cy="1584176"/>
          </a:xfrm>
        </p:spPr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smtClean="0"/>
              <a:t>jQuery </a:t>
            </a:r>
            <a:r>
              <a:rPr lang="en-US" altLang="zh-TW" dirty="0"/>
              <a:t>Mobile</a:t>
            </a:r>
          </a:p>
          <a:p>
            <a:r>
              <a:rPr lang="zh-TW" altLang="en-US" dirty="0"/>
              <a:t>開發行動網頁</a:t>
            </a:r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16"/>
          </p:nvPr>
        </p:nvSpPr>
        <p:spPr>
          <a:xfrm>
            <a:off x="2627784" y="2996952"/>
            <a:ext cx="4680520" cy="3384376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18-1</a:t>
            </a:r>
            <a:r>
              <a:rPr lang="en-US" altLang="zh-TW" sz="2000" b="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TW" altLang="en-US" sz="2000" b="0" dirty="0" smtClean="0">
                <a:hlinkClick r:id="rId3" action="ppaction://hlinksldjump"/>
              </a:rPr>
              <a:t>行動網頁</a:t>
            </a:r>
            <a:r>
              <a:rPr lang="en-US" altLang="zh-TW" sz="2000" b="0" dirty="0">
                <a:hlinkClick r:id="rId3" action="ppaction://hlinksldjump"/>
              </a:rPr>
              <a:t>V.S. PC </a:t>
            </a:r>
            <a:r>
              <a:rPr lang="zh-TW" altLang="en-US" sz="2000" b="0" dirty="0" smtClean="0">
                <a:hlinkClick r:id="rId3" action="ppaction://hlinksldjump"/>
              </a:rPr>
              <a:t>網頁</a:t>
            </a:r>
            <a:endParaRPr lang="zh-TW" altLang="en-US" sz="2000" b="0" dirty="0"/>
          </a:p>
          <a:p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18-2 </a:t>
            </a:r>
            <a:r>
              <a:rPr lang="zh-TW" altLang="en-US" sz="2000" b="0" dirty="0" smtClean="0">
                <a:hlinkClick r:id="rId4" action="ppaction://hlinksldjump"/>
              </a:rPr>
              <a:t>行動網頁</a:t>
            </a:r>
            <a:r>
              <a:rPr lang="zh-TW" altLang="en-US" sz="2000" b="0" dirty="0">
                <a:hlinkClick r:id="rId4" action="ppaction://hlinksldjump"/>
              </a:rPr>
              <a:t>設計</a:t>
            </a:r>
            <a:r>
              <a:rPr lang="zh-TW" altLang="en-US" sz="2000" b="0" dirty="0" smtClean="0">
                <a:hlinkClick r:id="rId4" action="ppaction://hlinksldjump"/>
              </a:rPr>
              <a:t>原則</a:t>
            </a:r>
          </a:p>
          <a:p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18-3</a:t>
            </a:r>
            <a:r>
              <a:rPr lang="en-US" altLang="zh-TW" dirty="0" smtClean="0"/>
              <a:t> </a:t>
            </a:r>
            <a:r>
              <a:rPr lang="zh-TW" altLang="en-US" sz="2000" b="0" dirty="0" smtClean="0">
                <a:hlinkClick r:id="rId5" action="ppaction://hlinksldjump"/>
              </a:rPr>
              <a:t>行動網頁相關</a:t>
            </a:r>
            <a:r>
              <a:rPr lang="zh-TW" altLang="en-US" sz="2000" b="0" dirty="0">
                <a:hlinkClick r:id="rId5" action="ppaction://hlinksldjump"/>
              </a:rPr>
              <a:t>技術 </a:t>
            </a:r>
            <a:endParaRPr lang="en-US" altLang="zh-TW" sz="2000" b="0" dirty="0" smtClean="0"/>
          </a:p>
          <a:p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18-4 </a:t>
            </a:r>
            <a:r>
              <a:rPr lang="zh-TW" altLang="en-US" sz="2000" b="0" dirty="0" smtClean="0">
                <a:hlinkClick r:id="rId6" action="ppaction://hlinksldjump"/>
              </a:rPr>
              <a:t>行動網頁開發工具</a:t>
            </a:r>
            <a:endParaRPr lang="en-US" altLang="zh-TW" sz="2000" b="0" dirty="0" smtClean="0">
              <a:hlinkClick r:id="rId4" action="ppaction://hlinksldjump"/>
            </a:endParaRPr>
          </a:p>
          <a:p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18-5 </a:t>
            </a:r>
            <a:r>
              <a:rPr lang="zh-TW" altLang="en-US" sz="2000" b="0" dirty="0" smtClean="0">
                <a:hlinkClick r:id="rId7" action="ppaction://hlinksldjump"/>
              </a:rPr>
              <a:t>撰寫</a:t>
            </a:r>
            <a:r>
              <a:rPr lang="zh-TW" altLang="en-US" sz="2000" b="0" dirty="0">
                <a:hlinkClick r:id="rId7" action="ppaction://hlinksldjump"/>
              </a:rPr>
              <a:t>第一份</a:t>
            </a:r>
            <a:r>
              <a:rPr lang="en-US" altLang="zh-TW" sz="2000" b="0" dirty="0">
                <a:hlinkClick r:id="rId7" action="ppaction://hlinksldjump"/>
              </a:rPr>
              <a:t>jQuery Mobile </a:t>
            </a:r>
            <a:r>
              <a:rPr lang="zh-TW" altLang="en-US" sz="2000" b="0" dirty="0">
                <a:hlinkClick r:id="rId7" action="ppaction://hlinksldjump"/>
              </a:rPr>
              <a:t>文件 </a:t>
            </a:r>
            <a:endParaRPr lang="zh-TW" altLang="en-US" sz="2000" b="0" dirty="0">
              <a:solidFill>
                <a:srgbClr val="F16237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96136" y="72008"/>
            <a:ext cx="3312368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en-US" altLang="zh-TW" sz="3200" b="1" dirty="0"/>
              <a:t>5</a:t>
            </a:r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4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jQuery  Mobile</a:t>
            </a:r>
          </a:p>
        </p:txBody>
      </p:sp>
      <p:sp>
        <p:nvSpPr>
          <p:cNvPr id="2" name="矩形 1"/>
          <p:cNvSpPr/>
          <p:nvPr/>
        </p:nvSpPr>
        <p:spPr>
          <a:xfrm>
            <a:off x="6156176" y="3068960"/>
            <a:ext cx="28843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TW" sz="2600" b="1" dirty="0" smtClean="0">
                <a:solidFill>
                  <a:schemeClr val="accent6">
                    <a:lumMod val="75000"/>
                  </a:schemeClr>
                </a:solidFill>
              </a:rPr>
              <a:t>18-6 </a:t>
            </a:r>
            <a:r>
              <a:rPr lang="zh-TW" altLang="en-US" sz="2000" dirty="0" smtClean="0">
                <a:hlinkClick r:id="rId8" action="ppaction://hlinksldjump"/>
              </a:rPr>
              <a:t>佈景</a:t>
            </a:r>
            <a:r>
              <a:rPr lang="zh-TW" altLang="en-US" sz="2000" dirty="0">
                <a:hlinkClick r:id="rId8" action="ppaction://hlinksldjump"/>
              </a:rPr>
              <a:t>主題 </a:t>
            </a:r>
            <a:endParaRPr lang="zh-TW" altLang="en-US" sz="2000" dirty="0"/>
          </a:p>
          <a:p>
            <a:pPr>
              <a:lnSpc>
                <a:spcPts val="3600"/>
              </a:lnSpc>
            </a:pPr>
            <a:r>
              <a:rPr lang="en-US" altLang="zh-TW" sz="2600" b="1" dirty="0" smtClean="0">
                <a:solidFill>
                  <a:schemeClr val="accent6">
                    <a:lumMod val="75000"/>
                  </a:schemeClr>
                </a:solidFill>
              </a:rPr>
              <a:t>18-7 </a:t>
            </a:r>
            <a:r>
              <a:rPr lang="zh-TW" altLang="en-US" sz="2000" dirty="0" smtClean="0">
                <a:hlinkClick r:id="rId9" action="ppaction://hlinksldjump"/>
              </a:rPr>
              <a:t>超連結 </a:t>
            </a:r>
            <a:endParaRPr lang="zh-TW" altLang="en-US" sz="2000" dirty="0"/>
          </a:p>
          <a:p>
            <a:pPr>
              <a:lnSpc>
                <a:spcPts val="3600"/>
              </a:lnSpc>
            </a:pPr>
            <a:r>
              <a:rPr lang="en-US" altLang="zh-TW" sz="2600" b="1" dirty="0" smtClean="0">
                <a:solidFill>
                  <a:schemeClr val="accent6">
                    <a:lumMod val="75000"/>
                  </a:schemeClr>
                </a:solidFill>
              </a:rPr>
              <a:t>18-8 </a:t>
            </a:r>
            <a:r>
              <a:rPr lang="zh-TW" altLang="en-US" sz="2000" dirty="0" smtClean="0">
                <a:hlinkClick r:id="rId10" action="ppaction://hlinksldjump"/>
              </a:rPr>
              <a:t>頁</a:t>
            </a:r>
            <a:r>
              <a:rPr lang="zh-TW" altLang="en-US" sz="2000" dirty="0">
                <a:hlinkClick r:id="rId10" action="ppaction://hlinksldjump"/>
              </a:rPr>
              <a:t>面切換動畫</a:t>
            </a:r>
            <a:endParaRPr lang="zh-TW" altLang="en-US" sz="2000" dirty="0"/>
          </a:p>
          <a:p>
            <a:pPr>
              <a:lnSpc>
                <a:spcPts val="3600"/>
              </a:lnSpc>
            </a:pPr>
            <a:r>
              <a:rPr lang="en-US" altLang="zh-TW" sz="2600" b="1" dirty="0" smtClean="0">
                <a:solidFill>
                  <a:schemeClr val="accent6">
                    <a:lumMod val="75000"/>
                  </a:schemeClr>
                </a:solidFill>
              </a:rPr>
              <a:t>18-9 </a:t>
            </a:r>
            <a:r>
              <a:rPr lang="zh-TW" altLang="en-US" sz="2000" dirty="0" smtClean="0">
                <a:hlinkClick r:id="rId11" action="ppaction://hlinksldjump"/>
              </a:rPr>
              <a:t>對話</a:t>
            </a:r>
            <a:r>
              <a:rPr lang="zh-TW" altLang="en-US" sz="2000" dirty="0">
                <a:hlinkClick r:id="rId11" action="ppaction://hlinksldjump"/>
              </a:rPr>
              <a:t>方塊</a:t>
            </a:r>
            <a:endParaRPr lang="zh-TW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5796136" y="70025"/>
            <a:ext cx="3312368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en-US" altLang="zh-TW" sz="3200" b="1" dirty="0"/>
              <a:t>5</a:t>
            </a:r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4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jQuery  Mobile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"/>
          </p:nvPr>
        </p:nvSpPr>
        <p:spPr>
          <a:xfrm>
            <a:off x="432001" y="548680"/>
            <a:ext cx="8100440" cy="6192688"/>
          </a:xfrm>
        </p:spPr>
        <p:txBody>
          <a:bodyPr/>
          <a:lstStyle/>
          <a:p>
            <a:r>
              <a:rPr lang="en-US" altLang="zh-TW" dirty="0" smtClean="0"/>
              <a:t>18-1  </a:t>
            </a:r>
            <a:r>
              <a:rPr lang="zh-TW" altLang="en-US" dirty="0" smtClean="0"/>
              <a:t>行動網頁</a:t>
            </a:r>
            <a:r>
              <a:rPr lang="en-US" altLang="zh-TW" dirty="0"/>
              <a:t>V.S. </a:t>
            </a:r>
            <a:r>
              <a:rPr lang="en-US" altLang="zh-TW" dirty="0" smtClean="0"/>
              <a:t>PC</a:t>
            </a:r>
            <a:r>
              <a:rPr lang="zh-TW" altLang="en-US" dirty="0" smtClean="0"/>
              <a:t>網頁</a:t>
            </a:r>
            <a:endParaRPr lang="en-US" altLang="zh-TW" dirty="0" smtClean="0"/>
          </a:p>
          <a:p>
            <a:pPr marL="72000" lvl="3" indent="0">
              <a:buNone/>
            </a:pPr>
            <a:r>
              <a:rPr lang="zh-TW" altLang="en-US" dirty="0" smtClean="0"/>
              <a:t>隨著無線網路與行動通訊的蓬勃發展，以及行動裝置的快速普及，有不少網站推出所謂的「行動版」，也就是行動網站 </a:t>
            </a:r>
            <a:r>
              <a:rPr lang="en-US" altLang="zh-TW" dirty="0" smtClean="0"/>
              <a:t>(mobile website)</a:t>
            </a:r>
            <a:r>
              <a:rPr lang="zh-TW" altLang="en-US" dirty="0" smtClean="0"/>
              <a:t>，例如</a:t>
            </a:r>
            <a:r>
              <a:rPr lang="zh-TW" altLang="zh-TW" dirty="0" smtClean="0"/>
              <a:t>：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P.18-2</a:t>
            </a:r>
          </a:p>
          <a:p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0991" y="6688435"/>
            <a:ext cx="5770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TW" altLang="en-US" sz="900" b="1" dirty="0" smtClean="0">
                <a:solidFill>
                  <a:schemeClr val="bg1"/>
                </a:solidFill>
              </a:rPr>
              <a:t>請參閱書籍</a:t>
            </a:r>
            <a:endParaRPr lang="zh-TW" altLang="en-US" sz="900" b="1" dirty="0">
              <a:solidFill>
                <a:schemeClr val="bg1"/>
              </a:solidFill>
            </a:endParaRPr>
          </a:p>
        </p:txBody>
      </p:sp>
      <p:sp>
        <p:nvSpPr>
          <p:cNvPr id="8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pic>
        <p:nvPicPr>
          <p:cNvPr id="9" name="圖片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5616" y="2924944"/>
            <a:ext cx="3702790" cy="2659608"/>
          </a:xfrm>
          <a:prstGeom prst="rect">
            <a:avLst/>
          </a:prstGeom>
        </p:spPr>
      </p:pic>
      <p:pic>
        <p:nvPicPr>
          <p:cNvPr id="10" name="圖片 9" descr="J:\Jean\jQueryMobile\抓圖\jQ1b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924944"/>
            <a:ext cx="1551124" cy="265960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4" name="文字方塊 3"/>
          <p:cNvSpPr txBox="1"/>
          <p:nvPr/>
        </p:nvSpPr>
        <p:spPr>
          <a:xfrm>
            <a:off x="2174923" y="5643541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0070C0"/>
                </a:solidFill>
              </a:rPr>
              <a:t>傳統網站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730923" y="5643541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0070C0"/>
                </a:solidFill>
              </a:rPr>
              <a:t>行動網站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"/>
          </p:nvPr>
        </p:nvSpPr>
        <p:spPr>
          <a:xfrm>
            <a:off x="432001" y="548680"/>
            <a:ext cx="5076104" cy="6192688"/>
          </a:xfrm>
        </p:spPr>
        <p:txBody>
          <a:bodyPr/>
          <a:lstStyle/>
          <a:p>
            <a:r>
              <a:rPr lang="en-US" altLang="zh-TW" dirty="0" smtClean="0"/>
              <a:t>18-2 </a:t>
            </a:r>
            <a:r>
              <a:rPr lang="zh-TW" altLang="en-US" dirty="0" smtClean="0"/>
              <a:t>行動網頁</a:t>
            </a:r>
            <a:r>
              <a:rPr lang="zh-TW" altLang="en-US" dirty="0"/>
              <a:t>設計</a:t>
            </a:r>
            <a:r>
              <a:rPr lang="zh-TW" altLang="en-US" dirty="0" smtClean="0"/>
              <a:t>原</a:t>
            </a:r>
            <a:r>
              <a:rPr lang="zh-TW" altLang="zh-TW" dirty="0" smtClean="0"/>
              <a:t>則</a:t>
            </a:r>
            <a:endParaRPr lang="en-US" altLang="zh-TW" dirty="0" smtClean="0"/>
          </a:p>
          <a:p>
            <a:pPr lvl="3">
              <a:lnSpc>
                <a:spcPts val="2200"/>
              </a:lnSpc>
            </a:pPr>
            <a:r>
              <a:rPr lang="zh-TW" altLang="zh-TW" sz="1800" dirty="0"/>
              <a:t>確認行動網頁的</a:t>
            </a:r>
            <a:r>
              <a:rPr lang="zh-TW" altLang="zh-TW" sz="1800" dirty="0" smtClean="0"/>
              <a:t>內容</a:t>
            </a:r>
            <a:r>
              <a:rPr lang="zh-TW" altLang="en-US" sz="1800" dirty="0" smtClean="0"/>
              <a:t>是要</a:t>
            </a:r>
            <a:r>
              <a:rPr lang="zh-TW" altLang="zh-TW" sz="1800" dirty="0" smtClean="0"/>
              <a:t>打造</a:t>
            </a:r>
            <a:r>
              <a:rPr lang="zh-TW" altLang="zh-TW" sz="1800" dirty="0"/>
              <a:t>全新的行動</a:t>
            </a:r>
            <a:r>
              <a:rPr lang="zh-TW" altLang="zh-TW" sz="1800" dirty="0" smtClean="0"/>
              <a:t>網頁</a:t>
            </a:r>
            <a:r>
              <a:rPr lang="zh-TW" altLang="en-US" sz="1800" dirty="0" smtClean="0"/>
              <a:t>，</a:t>
            </a:r>
            <a:r>
              <a:rPr lang="zh-TW" altLang="zh-TW" sz="1800" dirty="0" smtClean="0"/>
              <a:t>還是</a:t>
            </a:r>
            <a:r>
              <a:rPr lang="zh-TW" altLang="zh-TW" sz="1800" dirty="0"/>
              <a:t>要取材自傳統的電腦網頁，然後增設一個行動</a:t>
            </a:r>
            <a:r>
              <a:rPr lang="zh-TW" altLang="zh-TW" sz="1800" dirty="0" smtClean="0"/>
              <a:t>網頁</a:t>
            </a:r>
            <a:r>
              <a:rPr lang="zh-TW" altLang="en-US" sz="1800" dirty="0" smtClean="0"/>
              <a:t>。</a:t>
            </a:r>
          </a:p>
          <a:p>
            <a:pPr lvl="3">
              <a:lnSpc>
                <a:spcPts val="2200"/>
              </a:lnSpc>
            </a:pPr>
            <a:r>
              <a:rPr lang="zh-TW" altLang="zh-TW" sz="1800" dirty="0"/>
              <a:t>確認主題、品牌或產品的形象</a:t>
            </a:r>
            <a:r>
              <a:rPr lang="zh-TW" altLang="en-US" sz="1800" dirty="0" smtClean="0"/>
              <a:t>。</a:t>
            </a:r>
            <a:endParaRPr lang="en-US" altLang="zh-TW" sz="1800" dirty="0" smtClean="0"/>
          </a:p>
          <a:p>
            <a:pPr lvl="3">
              <a:lnSpc>
                <a:spcPts val="2200"/>
              </a:lnSpc>
            </a:pPr>
            <a:r>
              <a:rPr lang="zh-TW" altLang="en-US" sz="1800" dirty="0" smtClean="0"/>
              <a:t>行動網頁</a:t>
            </a:r>
            <a:r>
              <a:rPr lang="zh-TW" altLang="en-US" sz="1800" dirty="0"/>
              <a:t>的階層架構不要太多層</a:t>
            </a:r>
            <a:r>
              <a:rPr lang="zh-TW" altLang="en-US" sz="1800" dirty="0" smtClean="0"/>
              <a:t>。</a:t>
            </a:r>
            <a:endParaRPr lang="en-US" altLang="zh-TW" sz="1800" dirty="0"/>
          </a:p>
          <a:p>
            <a:pPr lvl="3">
              <a:lnSpc>
                <a:spcPts val="2200"/>
              </a:lnSpc>
            </a:pPr>
            <a:r>
              <a:rPr lang="zh-TW" altLang="en-US" sz="1800" dirty="0" smtClean="0"/>
              <a:t>把握</a:t>
            </a:r>
            <a:r>
              <a:rPr lang="zh-TW" altLang="zh-TW" sz="1800" dirty="0"/>
              <a:t>簡明扼要的原則，行動網頁要列出重點，檔案愈小愈好</a:t>
            </a:r>
            <a:r>
              <a:rPr lang="zh-TW" altLang="en-US" sz="1800" dirty="0" smtClean="0"/>
              <a:t>。</a:t>
            </a:r>
            <a:endParaRPr lang="en-US" altLang="zh-TW" sz="1800" dirty="0" smtClean="0"/>
          </a:p>
          <a:p>
            <a:pPr lvl="3">
              <a:lnSpc>
                <a:spcPts val="2200"/>
              </a:lnSpc>
            </a:pPr>
            <a:r>
              <a:rPr lang="zh-TW" altLang="en-US" sz="1800" dirty="0" smtClean="0"/>
              <a:t>改用</a:t>
            </a:r>
            <a:r>
              <a:rPr lang="en-US" altLang="zh-TW" sz="1800" dirty="0"/>
              <a:t>CSS3</a:t>
            </a:r>
            <a:r>
              <a:rPr lang="zh-TW" altLang="en-US" sz="1800" dirty="0"/>
              <a:t>來設定背景、漸層、透明度、框線、陰影、變形、色彩、</a:t>
            </a:r>
            <a:r>
              <a:rPr lang="zh-TW" altLang="en-US" sz="1800" dirty="0" smtClean="0"/>
              <a:t>文字等</a:t>
            </a:r>
            <a:r>
              <a:rPr lang="zh-TW" altLang="en-US" sz="1800" dirty="0"/>
              <a:t>效果。</a:t>
            </a:r>
            <a:endParaRPr lang="zh-TW" altLang="en-US" sz="1800" dirty="0" smtClean="0"/>
          </a:p>
          <a:p>
            <a:pPr lvl="3">
              <a:lnSpc>
                <a:spcPts val="2200"/>
              </a:lnSpc>
            </a:pPr>
            <a:r>
              <a:rPr lang="zh-TW" altLang="zh-TW" sz="1800" dirty="0"/>
              <a:t>建議採用單欄設計，比較容易閱讀</a:t>
            </a:r>
            <a:r>
              <a:rPr lang="zh-TW" altLang="en-US" sz="1800" dirty="0" smtClean="0"/>
              <a:t>。</a:t>
            </a:r>
            <a:endParaRPr lang="en-US" altLang="zh-TW" sz="1800" dirty="0" smtClean="0"/>
          </a:p>
          <a:p>
            <a:pPr lvl="3">
              <a:lnSpc>
                <a:spcPts val="2200"/>
              </a:lnSpc>
            </a:pPr>
            <a:r>
              <a:rPr lang="zh-TW" altLang="zh-TW" sz="1800" dirty="0"/>
              <a:t>建議採用直式的摺疊目錄來呈現數個主題</a:t>
            </a:r>
            <a:r>
              <a:rPr lang="zh-TW" altLang="en-US" sz="1800" dirty="0" smtClean="0"/>
              <a:t>。</a:t>
            </a:r>
            <a:endParaRPr lang="en-US" altLang="zh-TW" sz="1800" dirty="0" smtClean="0"/>
          </a:p>
          <a:p>
            <a:pPr lvl="3">
              <a:lnSpc>
                <a:spcPts val="2200"/>
              </a:lnSpc>
            </a:pPr>
            <a:r>
              <a:rPr lang="zh-TW" altLang="zh-TW" sz="1800" dirty="0"/>
              <a:t>行動網頁上的按鈕要醒目容易觸</a:t>
            </a:r>
            <a:r>
              <a:rPr lang="zh-TW" altLang="zh-TW" sz="1800" dirty="0" smtClean="0"/>
              <a:t>碰</a:t>
            </a:r>
            <a:r>
              <a:rPr lang="zh-TW" altLang="en-US" sz="1800" dirty="0" smtClean="0"/>
              <a:t>。</a:t>
            </a:r>
            <a:endParaRPr lang="en-US" altLang="zh-TW" sz="1800" dirty="0" smtClean="0"/>
          </a:p>
          <a:p>
            <a:pPr lvl="3">
              <a:lnSpc>
                <a:spcPts val="2200"/>
              </a:lnSpc>
            </a:pPr>
            <a:r>
              <a:rPr lang="zh-TW" altLang="zh-TW" sz="1800" dirty="0"/>
              <a:t>妥善運用</a:t>
            </a:r>
            <a:r>
              <a:rPr lang="zh-TW" altLang="zh-TW" sz="1800" dirty="0" smtClean="0"/>
              <a:t>表單</a:t>
            </a:r>
            <a:r>
              <a:rPr lang="zh-TW" altLang="en-US" sz="1800" dirty="0"/>
              <a:t>讓使用者輸入</a:t>
            </a:r>
            <a:r>
              <a:rPr lang="zh-TW" altLang="en-US" sz="1800" dirty="0" smtClean="0"/>
              <a:t>資料</a:t>
            </a:r>
            <a:r>
              <a:rPr lang="zh-TW" altLang="en-US" sz="1800" dirty="0"/>
              <a:t>。</a:t>
            </a:r>
            <a:endParaRPr lang="en-US" altLang="zh-TW" sz="1800" dirty="0" smtClean="0"/>
          </a:p>
          <a:p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7968192" y="6195946"/>
            <a:ext cx="1140312" cy="317823"/>
          </a:xfrm>
        </p:spPr>
        <p:txBody>
          <a:bodyPr/>
          <a:lstStyle/>
          <a:p>
            <a:r>
              <a:rPr lang="en-US" altLang="zh-TW" dirty="0" smtClean="0"/>
              <a:t>P.18-3~5</a:t>
            </a:r>
          </a:p>
          <a:p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0991" y="6688435"/>
            <a:ext cx="5770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TW" altLang="en-US" sz="900" b="1" dirty="0" smtClean="0">
                <a:solidFill>
                  <a:schemeClr val="bg1"/>
                </a:solidFill>
              </a:rPr>
              <a:t>請參閱書籍</a:t>
            </a:r>
            <a:endParaRPr lang="zh-TW" altLang="en-US" sz="900" b="1" dirty="0">
              <a:solidFill>
                <a:schemeClr val="bg1"/>
              </a:solidFill>
            </a:endParaRPr>
          </a:p>
        </p:txBody>
      </p:sp>
      <p:sp>
        <p:nvSpPr>
          <p:cNvPr id="8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pic>
        <p:nvPicPr>
          <p:cNvPr id="9" name="圖片 8" descr="J:\Jean\jQueryMobile\抓圖\jQ1i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431" y="1556791"/>
            <a:ext cx="1404150" cy="22225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圖片 9" descr="J:\Jean\jQueryMobile\抓圖\jQ1j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780" y="4057860"/>
            <a:ext cx="1403985" cy="23399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矩形 3"/>
          <p:cNvSpPr/>
          <p:nvPr/>
        </p:nvSpPr>
        <p:spPr>
          <a:xfrm>
            <a:off x="7197581" y="3403093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400" dirty="0"/>
              <a:t>單欄設計</a:t>
            </a:r>
            <a:endParaRPr lang="zh-TW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7197581" y="5949281"/>
            <a:ext cx="902811" cy="530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1400" dirty="0"/>
              <a:t>直式</a:t>
            </a:r>
            <a:r>
              <a:rPr lang="zh-TW" altLang="zh-TW" sz="1400" dirty="0" smtClean="0"/>
              <a:t>的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zh-TW" altLang="zh-TW" sz="1400" dirty="0" smtClean="0"/>
              <a:t>摺疊</a:t>
            </a:r>
            <a:r>
              <a:rPr lang="zh-TW" altLang="zh-TW" sz="1400" dirty="0"/>
              <a:t>目錄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1525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P.18-6</a:t>
            </a:r>
            <a:endParaRPr lang="zh-TW" altLang="en-US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316464" cy="6192688"/>
          </a:xfrm>
        </p:spPr>
        <p:txBody>
          <a:bodyPr/>
          <a:lstStyle/>
          <a:p>
            <a:r>
              <a:rPr lang="en-US" altLang="zh-TW" dirty="0" smtClean="0"/>
              <a:t>18-3  </a:t>
            </a:r>
            <a:r>
              <a:rPr lang="zh-TW" altLang="en-US" dirty="0" smtClean="0"/>
              <a:t>行動網頁相關技術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在本篇中，我們將使用</a:t>
            </a:r>
            <a:r>
              <a:rPr lang="en-US" altLang="zh-TW" dirty="0" smtClean="0"/>
              <a:t>HTML5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CSS3</a:t>
            </a:r>
            <a:r>
              <a:rPr lang="zh-TW" altLang="en-US" dirty="0" smtClean="0"/>
              <a:t>、</a:t>
            </a:r>
            <a:r>
              <a:rPr lang="en-US" altLang="zh-TW" dirty="0" smtClean="0"/>
              <a:t>JavaScript </a:t>
            </a:r>
            <a:r>
              <a:rPr lang="zh-TW" altLang="en-US" dirty="0" smtClean="0"/>
              <a:t>和</a:t>
            </a:r>
            <a:r>
              <a:rPr lang="en-US" altLang="zh-TW" dirty="0" err="1" smtClean="0"/>
              <a:t>jQuery</a:t>
            </a:r>
            <a:r>
              <a:rPr lang="en-US" altLang="zh-TW" dirty="0" smtClean="0"/>
              <a:t> Mobile </a:t>
            </a:r>
            <a:r>
              <a:rPr lang="zh-TW" altLang="en-US" dirty="0" smtClean="0"/>
              <a:t>開發行動網頁，其中 </a:t>
            </a:r>
            <a:r>
              <a:rPr lang="en-US" altLang="zh-TW" dirty="0" err="1" smtClean="0">
                <a:solidFill>
                  <a:srgbClr val="F16237"/>
                </a:solidFill>
              </a:rPr>
              <a:t>jQuery</a:t>
            </a:r>
            <a:r>
              <a:rPr lang="en-US" altLang="zh-TW" dirty="0" smtClean="0">
                <a:solidFill>
                  <a:srgbClr val="F16237"/>
                </a:solidFill>
              </a:rPr>
              <a:t> Mobile </a:t>
            </a:r>
            <a:r>
              <a:rPr lang="zh-TW" altLang="en-US" dirty="0" smtClean="0"/>
              <a:t>是一個奠基於</a:t>
            </a:r>
            <a:r>
              <a:rPr lang="en-US" altLang="zh-TW" dirty="0" err="1" smtClean="0"/>
              <a:t>jQuery</a:t>
            </a:r>
            <a:r>
              <a:rPr lang="en-US" altLang="zh-TW" dirty="0" smtClean="0"/>
              <a:t> </a:t>
            </a:r>
            <a:r>
              <a:rPr lang="zh-TW" altLang="en-US" dirty="0" smtClean="0"/>
              <a:t>與</a:t>
            </a:r>
            <a:r>
              <a:rPr lang="en-US" altLang="zh-TW" dirty="0" err="1" smtClean="0"/>
              <a:t>jQuery</a:t>
            </a:r>
            <a:r>
              <a:rPr lang="en-US" altLang="zh-TW" dirty="0" smtClean="0"/>
              <a:t> UI</a:t>
            </a:r>
            <a:r>
              <a:rPr lang="zh-TW" altLang="en-US" dirty="0" smtClean="0"/>
              <a:t>，以</a:t>
            </a:r>
            <a:r>
              <a:rPr lang="en-US" altLang="zh-TW" dirty="0" smtClean="0"/>
              <a:t>HTML5 </a:t>
            </a:r>
            <a:r>
              <a:rPr lang="zh-TW" altLang="en-US" dirty="0" smtClean="0"/>
              <a:t>為基礎的統一使用者介面系統，橫跨所有受歡迎的行動裝置</a:t>
            </a:r>
            <a:r>
              <a:rPr lang="zh-TW" altLang="en-US" dirty="0"/>
              <a:t>平台，下面</a:t>
            </a:r>
            <a:r>
              <a:rPr lang="zh-TW" altLang="en-US" dirty="0" smtClean="0"/>
              <a:t>是幾個使用</a:t>
            </a:r>
            <a:r>
              <a:rPr lang="en-US" altLang="zh-TW" dirty="0" err="1" smtClean="0"/>
              <a:t>jQuery</a:t>
            </a:r>
            <a:r>
              <a:rPr lang="en-US" altLang="zh-TW" dirty="0" smtClean="0"/>
              <a:t> Mobile </a:t>
            </a:r>
            <a:r>
              <a:rPr lang="zh-TW" altLang="en-US" dirty="0" smtClean="0"/>
              <a:t>開發的行動網頁。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3052294"/>
            <a:ext cx="2088232" cy="3439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3080307"/>
            <a:ext cx="2088232" cy="3425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字版面配置區 4">
            <a:hlinkClick r:id="rId4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23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P.18-7~10</a:t>
            </a:r>
            <a:endParaRPr lang="zh-TW" altLang="en-US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316464" cy="6192688"/>
          </a:xfrm>
        </p:spPr>
        <p:txBody>
          <a:bodyPr/>
          <a:lstStyle/>
          <a:p>
            <a:r>
              <a:rPr lang="en-US" altLang="zh-TW" dirty="0" smtClean="0"/>
              <a:t>18-4  </a:t>
            </a:r>
            <a:r>
              <a:rPr lang="zh-TW" altLang="en-US" dirty="0" smtClean="0"/>
              <a:t>行動網頁開發工具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行動網頁和</a:t>
            </a:r>
            <a:r>
              <a:rPr lang="en-US" altLang="zh-TW" dirty="0" smtClean="0"/>
              <a:t>HTML 5 </a:t>
            </a:r>
            <a:r>
              <a:rPr lang="zh-TW" altLang="en-US" dirty="0" smtClean="0"/>
              <a:t>文件一樣是副檔名為 </a:t>
            </a:r>
            <a:r>
              <a:rPr lang="en-US" altLang="zh-TW" dirty="0" smtClean="0"/>
              <a:t>.html </a:t>
            </a:r>
            <a:r>
              <a:rPr lang="zh-TW" altLang="en-US" dirty="0" smtClean="0"/>
              <a:t>或 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htm</a:t>
            </a:r>
            <a:r>
              <a:rPr lang="en-US" altLang="zh-TW" dirty="0" smtClean="0"/>
              <a:t> </a:t>
            </a:r>
            <a:r>
              <a:rPr lang="zh-TW" altLang="en-US" dirty="0" smtClean="0"/>
              <a:t>的純文字檔，但最好是在行動裝置做測試，或在桌機安裝行動瀏覽器的模擬器做測試，例如 </a:t>
            </a:r>
            <a:r>
              <a:rPr lang="en-US" altLang="zh-TW" dirty="0" smtClean="0">
                <a:solidFill>
                  <a:srgbClr val="F16237"/>
                </a:solidFill>
              </a:rPr>
              <a:t>Opera Mobile Emulator 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pic>
        <p:nvPicPr>
          <p:cNvPr id="1026" name="Picture 2" descr="J:\Jean\跨裝置網頁設計第三版\CH15-16圖文\operaM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907" y="2780928"/>
            <a:ext cx="1942198" cy="338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73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P.18-11</a:t>
            </a:r>
            <a:endParaRPr lang="zh-TW" altLang="en-US" dirty="0"/>
          </a:p>
        </p:txBody>
      </p:sp>
      <p:sp>
        <p:nvSpPr>
          <p:cNvPr id="9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316464" cy="4392488"/>
          </a:xfrm>
        </p:spPr>
        <p:txBody>
          <a:bodyPr/>
          <a:lstStyle/>
          <a:p>
            <a:r>
              <a:rPr lang="en-US" altLang="zh-TW" dirty="0" smtClean="0"/>
              <a:t>18-5  </a:t>
            </a:r>
            <a:r>
              <a:rPr lang="zh-TW" altLang="en-US" dirty="0" smtClean="0"/>
              <a:t>撰寫第一份</a:t>
            </a:r>
            <a:r>
              <a:rPr lang="en-US" altLang="zh-TW" dirty="0" err="1" smtClean="0"/>
              <a:t>jQuery</a:t>
            </a:r>
            <a:r>
              <a:rPr lang="en-US" altLang="zh-TW" dirty="0" smtClean="0"/>
              <a:t> Mobile </a:t>
            </a:r>
            <a:r>
              <a:rPr lang="zh-TW" altLang="en-US" dirty="0" smtClean="0"/>
              <a:t>文件</a:t>
            </a:r>
            <a:endParaRPr lang="en-US" altLang="zh-TW" dirty="0" smtClean="0"/>
          </a:p>
          <a:p>
            <a:pPr lvl="3">
              <a:lnSpc>
                <a:spcPct val="100000"/>
              </a:lnSpc>
              <a:buNone/>
            </a:pPr>
            <a:r>
              <a:rPr lang="zh-TW" altLang="en-US" sz="1800" dirty="0" smtClean="0"/>
              <a:t>使用</a:t>
            </a:r>
            <a:r>
              <a:rPr lang="en-US" altLang="zh-TW" sz="1800" dirty="0" err="1" smtClean="0"/>
              <a:t>jQuery</a:t>
            </a:r>
            <a:r>
              <a:rPr lang="en-US" altLang="zh-TW" sz="1800" dirty="0" smtClean="0"/>
              <a:t> Mobile </a:t>
            </a:r>
            <a:r>
              <a:rPr lang="zh-TW" altLang="en-US" sz="1800" dirty="0" smtClean="0"/>
              <a:t>開發行動網頁需要一些相關檔案，包括：</a:t>
            </a:r>
            <a:endParaRPr lang="en-US" altLang="zh-TW" sz="1800" dirty="0" smtClean="0"/>
          </a:p>
          <a:p>
            <a:pPr lvl="3">
              <a:lnSpc>
                <a:spcPct val="100000"/>
              </a:lnSpc>
            </a:pPr>
            <a:r>
              <a:rPr lang="en-US" altLang="zh-TW" sz="1800" dirty="0" smtClean="0"/>
              <a:t>jQuery Mobile </a:t>
            </a:r>
            <a:r>
              <a:rPr lang="zh-TW" altLang="en-US" sz="1800" dirty="0" smtClean="0"/>
              <a:t>核心</a:t>
            </a:r>
            <a:r>
              <a:rPr lang="en-US" altLang="zh-TW" sz="1800" dirty="0" smtClean="0"/>
              <a:t>CSS </a:t>
            </a:r>
            <a:r>
              <a:rPr lang="zh-TW" altLang="en-US" sz="1800" dirty="0" smtClean="0"/>
              <a:t>檔案 </a:t>
            </a:r>
            <a:r>
              <a:rPr lang="en-US" altLang="zh-TW" sz="1800" dirty="0" smtClean="0"/>
              <a:t>( </a:t>
            </a:r>
            <a:r>
              <a:rPr lang="zh-TW" altLang="en-US" sz="1800" dirty="0" smtClean="0"/>
              <a:t>例如</a:t>
            </a:r>
            <a:r>
              <a:rPr lang="en-US" altLang="zh-TW" sz="1800" dirty="0" err="1" smtClean="0"/>
              <a:t>jquery.mobile-</a:t>
            </a:r>
            <a:r>
              <a:rPr lang="en-US" altLang="zh-TW" sz="1800" i="1" dirty="0" err="1" smtClean="0"/>
              <a:t>XX</a:t>
            </a:r>
            <a:r>
              <a:rPr lang="en-US" altLang="zh-TW" sz="1800" dirty="0" err="1" smtClean="0"/>
              <a:t>.min.css</a:t>
            </a:r>
            <a:r>
              <a:rPr lang="zh-TW" altLang="en-US" sz="1800" dirty="0" smtClean="0"/>
              <a:t>，</a:t>
            </a:r>
            <a:r>
              <a:rPr lang="en-US" altLang="zh-TW" sz="1800" i="1" dirty="0" smtClean="0"/>
              <a:t>XX</a:t>
            </a:r>
            <a:r>
              <a:rPr lang="en-US" altLang="zh-TW" sz="1800" dirty="0" smtClean="0"/>
              <a:t> </a:t>
            </a:r>
            <a:r>
              <a:rPr lang="zh-TW" altLang="en-US" sz="1800" dirty="0" smtClean="0"/>
              <a:t>為版本</a:t>
            </a:r>
            <a:r>
              <a:rPr lang="en-US" altLang="zh-TW" sz="1800" dirty="0" smtClean="0"/>
              <a:t>)</a:t>
            </a:r>
          </a:p>
          <a:p>
            <a:pPr lvl="3">
              <a:lnSpc>
                <a:spcPct val="100000"/>
              </a:lnSpc>
            </a:pPr>
            <a:r>
              <a:rPr lang="en-US" altLang="zh-TW" sz="1800" dirty="0"/>
              <a:t>jQuery </a:t>
            </a:r>
            <a:r>
              <a:rPr lang="zh-TW" altLang="en-US" sz="1800" dirty="0"/>
              <a:t>核心</a:t>
            </a:r>
            <a:r>
              <a:rPr lang="en-US" altLang="zh-TW" sz="1800" dirty="0"/>
              <a:t>JavaScript </a:t>
            </a:r>
            <a:r>
              <a:rPr lang="zh-TW" altLang="en-US" sz="1800" dirty="0"/>
              <a:t>檔案 </a:t>
            </a:r>
            <a:r>
              <a:rPr lang="en-US" altLang="zh-TW" sz="1800" dirty="0"/>
              <a:t>( </a:t>
            </a:r>
            <a:r>
              <a:rPr lang="zh-TW" altLang="en-US" sz="1800" dirty="0"/>
              <a:t>例如</a:t>
            </a:r>
            <a:r>
              <a:rPr lang="en-US" altLang="zh-TW" sz="1800" dirty="0"/>
              <a:t>jquery-</a:t>
            </a:r>
            <a:r>
              <a:rPr lang="en-US" altLang="zh-TW" sz="1800" i="1" dirty="0"/>
              <a:t>XX</a:t>
            </a:r>
            <a:r>
              <a:rPr lang="en-US" altLang="zh-TW" sz="1800" dirty="0"/>
              <a:t>.min.js</a:t>
            </a:r>
            <a:r>
              <a:rPr lang="en-US" altLang="zh-TW" sz="1800" dirty="0" smtClean="0"/>
              <a:t>)</a:t>
            </a:r>
          </a:p>
          <a:p>
            <a:pPr lvl="3">
              <a:lnSpc>
                <a:spcPct val="100000"/>
              </a:lnSpc>
            </a:pPr>
            <a:r>
              <a:rPr lang="en-US" altLang="zh-TW" sz="1800" dirty="0" smtClean="0"/>
              <a:t>jQuery Mobile </a:t>
            </a:r>
            <a:r>
              <a:rPr lang="zh-TW" altLang="en-US" sz="1800" dirty="0" smtClean="0"/>
              <a:t>核心</a:t>
            </a:r>
            <a:r>
              <a:rPr lang="en-US" altLang="zh-TW" sz="1800" dirty="0" smtClean="0"/>
              <a:t>JavaScript </a:t>
            </a:r>
            <a:r>
              <a:rPr lang="zh-TW" altLang="en-US" sz="1800" dirty="0" smtClean="0"/>
              <a:t>檔案 </a:t>
            </a:r>
            <a:r>
              <a:rPr lang="en-US" altLang="zh-TW" sz="1800" dirty="0" smtClean="0"/>
              <a:t>( </a:t>
            </a:r>
            <a:r>
              <a:rPr lang="zh-TW" altLang="en-US" sz="1800" dirty="0" smtClean="0"/>
              <a:t>例如</a:t>
            </a:r>
            <a:r>
              <a:rPr lang="en-US" altLang="zh-TW" sz="1800" dirty="0" err="1" smtClean="0"/>
              <a:t>jquery.mobile-</a:t>
            </a:r>
            <a:r>
              <a:rPr lang="en-US" altLang="zh-TW" sz="1800" i="1" dirty="0" err="1" smtClean="0"/>
              <a:t>XX</a:t>
            </a:r>
            <a:r>
              <a:rPr lang="en-US" altLang="zh-TW" sz="1800" dirty="0" err="1" smtClean="0"/>
              <a:t>.min.js</a:t>
            </a:r>
            <a:r>
              <a:rPr lang="en-US" altLang="zh-TW" sz="1800" dirty="0" smtClean="0"/>
              <a:t>)</a:t>
            </a:r>
          </a:p>
          <a:p>
            <a:pPr lvl="3">
              <a:lnSpc>
                <a:spcPct val="100000"/>
              </a:lnSpc>
              <a:buNone/>
            </a:pPr>
            <a:r>
              <a:rPr lang="zh-TW" altLang="en-US" sz="1800" dirty="0" smtClean="0"/>
              <a:t>對於這些檔案，我們可以透過下列兩種方式來取得：</a:t>
            </a:r>
            <a:endParaRPr lang="en-US" altLang="zh-TW" sz="1800" dirty="0" smtClean="0"/>
          </a:p>
          <a:p>
            <a:pPr lvl="3">
              <a:lnSpc>
                <a:spcPct val="100000"/>
              </a:lnSpc>
            </a:pPr>
            <a:r>
              <a:rPr lang="zh-TW" altLang="en-US" sz="1800" dirty="0" smtClean="0">
                <a:solidFill>
                  <a:srgbClr val="F16237"/>
                </a:solidFill>
              </a:rPr>
              <a:t>下載</a:t>
            </a:r>
            <a:r>
              <a:rPr lang="en-US" altLang="zh-TW" sz="1800" dirty="0" smtClean="0">
                <a:solidFill>
                  <a:srgbClr val="F16237"/>
                </a:solidFill>
              </a:rPr>
              <a:t>jQuery </a:t>
            </a:r>
            <a:r>
              <a:rPr lang="zh-TW" altLang="en-US" sz="1800" dirty="0">
                <a:solidFill>
                  <a:srgbClr val="F16237"/>
                </a:solidFill>
              </a:rPr>
              <a:t>與</a:t>
            </a:r>
            <a:r>
              <a:rPr lang="en-US" altLang="zh-TW" sz="1800" dirty="0">
                <a:solidFill>
                  <a:srgbClr val="F16237"/>
                </a:solidFill>
              </a:rPr>
              <a:t>jQuery Mobile </a:t>
            </a:r>
            <a:r>
              <a:rPr lang="zh-TW" altLang="en-US" sz="1800" dirty="0">
                <a:solidFill>
                  <a:srgbClr val="F16237"/>
                </a:solidFill>
              </a:rPr>
              <a:t>套件</a:t>
            </a:r>
            <a:r>
              <a:rPr lang="zh-TW" altLang="en-US" sz="1800" dirty="0"/>
              <a:t>：到</a:t>
            </a:r>
            <a:r>
              <a:rPr lang="en-US" altLang="zh-TW" sz="1800" dirty="0"/>
              <a:t>http://jquery.com/download/  </a:t>
            </a:r>
            <a:r>
              <a:rPr lang="zh-TW" altLang="en-US" sz="1800" dirty="0"/>
              <a:t>和</a:t>
            </a:r>
            <a:r>
              <a:rPr lang="en-US" altLang="zh-TW" sz="1800" dirty="0"/>
              <a:t>http://jquerymobile.com/download/ </a:t>
            </a:r>
            <a:r>
              <a:rPr lang="zh-TW" altLang="en-US" sz="1800" dirty="0"/>
              <a:t>下載</a:t>
            </a:r>
            <a:r>
              <a:rPr lang="en-US" altLang="zh-TW" sz="1800" dirty="0"/>
              <a:t>jQuery </a:t>
            </a:r>
            <a:r>
              <a:rPr lang="zh-TW" altLang="en-US" sz="1800" dirty="0"/>
              <a:t>與</a:t>
            </a:r>
            <a:r>
              <a:rPr lang="en-US" altLang="zh-TW" sz="1800" dirty="0"/>
              <a:t>jQuery Mobile </a:t>
            </a:r>
            <a:r>
              <a:rPr lang="zh-TW" altLang="en-US" sz="1800" dirty="0"/>
              <a:t>套件，例如</a:t>
            </a:r>
            <a:r>
              <a:rPr lang="en-US" altLang="zh-TW" sz="1800" dirty="0"/>
              <a:t>jquery-1.11.2.min.js </a:t>
            </a:r>
            <a:r>
              <a:rPr lang="zh-TW" altLang="en-US" sz="1800" dirty="0"/>
              <a:t>和</a:t>
            </a:r>
            <a:r>
              <a:rPr lang="en-US" altLang="zh-TW" sz="1800" dirty="0"/>
              <a:t>jquery.mobile-1.4.5.ZIP</a:t>
            </a:r>
            <a:r>
              <a:rPr lang="zh-TW" altLang="en-US" sz="1800" dirty="0"/>
              <a:t>，然後將解壓縮得到的檔案和資料夾複製到網站專案的根目錄</a:t>
            </a:r>
            <a:r>
              <a:rPr lang="zh-TW" altLang="en-US" sz="1800" dirty="0" smtClean="0"/>
              <a:t>。</a:t>
            </a:r>
            <a:endParaRPr lang="en-US" altLang="zh-TW" sz="1800" dirty="0" smtClean="0">
              <a:solidFill>
                <a:srgbClr val="F16237"/>
              </a:solidFill>
            </a:endParaRPr>
          </a:p>
          <a:p>
            <a:pPr lvl="3">
              <a:lnSpc>
                <a:spcPct val="100000"/>
              </a:lnSpc>
            </a:pPr>
            <a:r>
              <a:rPr lang="zh-TW" altLang="en-US" sz="1800" dirty="0" smtClean="0">
                <a:solidFill>
                  <a:srgbClr val="F16237"/>
                </a:solidFill>
              </a:rPr>
              <a:t>使用</a:t>
            </a:r>
            <a:r>
              <a:rPr lang="en-US" altLang="zh-TW" sz="1800" dirty="0" smtClean="0">
                <a:solidFill>
                  <a:srgbClr val="F16237"/>
                </a:solidFill>
              </a:rPr>
              <a:t>CDN </a:t>
            </a:r>
            <a:r>
              <a:rPr lang="en-US" altLang="zh-TW" sz="1800" dirty="0" smtClean="0"/>
              <a:t>(Content Delivery Networks)</a:t>
            </a:r>
            <a:r>
              <a:rPr lang="zh-TW" altLang="en-US" sz="1800" dirty="0" smtClean="0"/>
              <a:t>：在網頁中參考</a:t>
            </a:r>
            <a:r>
              <a:rPr lang="en-US" altLang="zh-TW" sz="1800" dirty="0" err="1" smtClean="0"/>
              <a:t>jQuery</a:t>
            </a:r>
            <a:r>
              <a:rPr lang="en-US" altLang="zh-TW" sz="1800" dirty="0" smtClean="0"/>
              <a:t> </a:t>
            </a:r>
            <a:r>
              <a:rPr lang="zh-TW" altLang="en-US" sz="1800" dirty="0" smtClean="0"/>
              <a:t>與</a:t>
            </a:r>
            <a:r>
              <a:rPr lang="en-US" altLang="zh-TW" sz="1800" dirty="0" err="1" smtClean="0"/>
              <a:t>jQuery</a:t>
            </a:r>
            <a:r>
              <a:rPr lang="en-US" altLang="zh-TW" sz="1800" dirty="0" smtClean="0"/>
              <a:t> Mobile </a:t>
            </a:r>
            <a:r>
              <a:rPr lang="zh-TW" altLang="en-US" sz="1800" dirty="0" smtClean="0"/>
              <a:t>官方網站提供的檔案，例如</a:t>
            </a:r>
            <a:r>
              <a:rPr lang="en-US" altLang="zh-TW" sz="1800" dirty="0" smtClean="0"/>
              <a:t>:</a:t>
            </a:r>
          </a:p>
          <a:p>
            <a:pPr lvl="3"/>
            <a:endParaRPr lang="en-US" altLang="zh-TW" dirty="0" smtClean="0"/>
          </a:p>
          <a:p>
            <a:pPr lvl="3">
              <a:spcAft>
                <a:spcPts val="600"/>
              </a:spcAft>
            </a:pPr>
            <a:endParaRPr lang="en-US" altLang="zh-TW" dirty="0" smtClean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514727"/>
            <a:ext cx="71501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64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P.18-15~16</a:t>
            </a:r>
            <a:endParaRPr lang="zh-TW" altLang="en-US" dirty="0"/>
          </a:p>
        </p:txBody>
      </p:sp>
      <p:sp>
        <p:nvSpPr>
          <p:cNvPr id="4" name="內容版面配置區 1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316464" cy="6192688"/>
          </a:xfrm>
        </p:spPr>
        <p:txBody>
          <a:bodyPr/>
          <a:lstStyle/>
          <a:p>
            <a:r>
              <a:rPr lang="zh-TW" altLang="en-US" sz="1800" b="0" dirty="0" smtClean="0">
                <a:solidFill>
                  <a:schemeClr val="tx1"/>
                </a:solidFill>
              </a:rPr>
              <a:t>下面是一個例子。</a:t>
            </a:r>
            <a:endParaRPr lang="zh-TW" altLang="en-US" sz="1800" b="0" dirty="0">
              <a:solidFill>
                <a:schemeClr val="tx1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572923" y="1052736"/>
            <a:ext cx="5980627" cy="5529833"/>
            <a:chOff x="572923" y="1052736"/>
            <a:chExt cx="5980627" cy="5529833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923" y="1052736"/>
              <a:ext cx="5976664" cy="2348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923" y="3247627"/>
              <a:ext cx="5980627" cy="3334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400900"/>
            <a:ext cx="3230271" cy="2629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76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P.18-18~19</a:t>
            </a:r>
            <a:endParaRPr lang="zh-TW" altLang="en-US" dirty="0"/>
          </a:p>
        </p:txBody>
      </p:sp>
      <p:sp>
        <p:nvSpPr>
          <p:cNvPr id="4" name="內容版面配置區 1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316464" cy="6192688"/>
          </a:xfrm>
        </p:spPr>
        <p:txBody>
          <a:bodyPr/>
          <a:lstStyle/>
          <a:p>
            <a:r>
              <a:rPr lang="en-US" altLang="zh-TW" dirty="0" smtClean="0"/>
              <a:t>18-6  </a:t>
            </a:r>
            <a:r>
              <a:rPr lang="zh-TW" altLang="en-US" dirty="0" smtClean="0"/>
              <a:t>佈景主題</a:t>
            </a:r>
            <a:endParaRPr lang="zh-TW" altLang="en-US" dirty="0"/>
          </a:p>
        </p:txBody>
      </p:sp>
      <p:sp>
        <p:nvSpPr>
          <p:cNvPr id="5" name="內容版面配置區 1"/>
          <p:cNvSpPr txBox="1">
            <a:spLocks/>
          </p:cNvSpPr>
          <p:nvPr/>
        </p:nvSpPr>
        <p:spPr>
          <a:xfrm>
            <a:off x="467544" y="1484784"/>
            <a:ext cx="8316464" cy="475252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SzPct val="100000"/>
              <a:buFontTx/>
              <a:buNone/>
              <a:defRPr kumimoji="0" sz="3200" b="1" u="none" kern="1200" baseline="0">
                <a:solidFill>
                  <a:srgbClr val="0094D4"/>
                </a:solidFill>
                <a:latin typeface="Arial" pitchFamily="34" charset="0"/>
                <a:ea typeface="+mj-ea"/>
                <a:cs typeface="+mn-cs"/>
              </a:defRPr>
            </a:lvl1pPr>
            <a:lvl2pPr marL="0" indent="0" algn="l" rtl="0" eaLnBrk="1" latinLnBrk="0" hangingPunct="1">
              <a:lnSpc>
                <a:spcPts val="28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  <a:defRPr kumimoji="0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360000" indent="-360000" algn="l" rtl="0" eaLnBrk="1" latinLnBrk="0" hangingPunct="1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Clr>
                <a:srgbClr val="AE2A7F"/>
              </a:buClr>
              <a:buSzPct val="90000"/>
              <a:buFontTx/>
              <a:buNone/>
              <a:defRPr kumimoji="0" sz="2400" b="1" u="dotted" kern="1200" spc="0" baseline="0">
                <a:solidFill>
                  <a:srgbClr val="0094D4"/>
                </a:solidFill>
                <a:uFill>
                  <a:solidFill>
                    <a:srgbClr val="0094D4"/>
                  </a:solidFill>
                </a:uFill>
                <a:latin typeface="+mj-ea"/>
                <a:ea typeface="+mj-ea"/>
                <a:cs typeface="+mn-cs"/>
              </a:defRPr>
            </a:lvl3pPr>
            <a:lvl4pPr marL="360000" indent="-28800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AE2A7F"/>
              </a:buClr>
              <a:buSzPct val="90000"/>
              <a:buFontTx/>
              <a:buBlip>
                <a:blip r:embed="rId2"/>
              </a:buBlip>
              <a:defRPr kumimoji="0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0" marR="0" indent="-3600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E2A7F"/>
              </a:buClr>
              <a:buSzPct val="90000"/>
              <a:buFontTx/>
              <a:buNone/>
              <a:tabLst/>
              <a:defRPr kumimoji="0" sz="2800" b="1" kern="1200">
                <a:solidFill>
                  <a:srgbClr val="F16237"/>
                </a:solidFill>
                <a:latin typeface="+mj-ea"/>
                <a:ea typeface="+mj-ea"/>
                <a:cs typeface="+mn-cs"/>
              </a:defRPr>
            </a:lvl5pPr>
            <a:lvl6pPr marL="360000" indent="0" algn="l" rtl="0" eaLnBrk="1" latinLnBrk="0" hangingPunct="1">
              <a:lnSpc>
                <a:spcPts val="2600"/>
              </a:lnSpc>
              <a:spcBef>
                <a:spcPts val="1200"/>
              </a:spcBef>
              <a:buClr>
                <a:srgbClr val="EE7700"/>
              </a:buClr>
              <a:buFontTx/>
              <a:buNone/>
              <a:defRPr kumimoji="0" sz="22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936000" indent="-228600" algn="l" rtl="0" eaLnBrk="1" latinLnBrk="0" hangingPunct="1">
              <a:spcBef>
                <a:spcPts val="600"/>
              </a:spcBef>
              <a:buClrTx/>
              <a:buFont typeface="Wingdings" pitchFamily="2" charset="2"/>
              <a:buChar char="n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b="0" dirty="0" smtClean="0">
                <a:solidFill>
                  <a:schemeClr val="tx1"/>
                </a:solidFill>
              </a:rPr>
              <a:t>下面是一個例子。</a:t>
            </a:r>
            <a:endParaRPr lang="zh-TW" altLang="en-US" sz="1800" b="0" dirty="0">
              <a:solidFill>
                <a:schemeClr val="tx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2060848"/>
            <a:ext cx="5971521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6689070" y="2088468"/>
            <a:ext cx="1987386" cy="2996716"/>
          </a:xfrm>
          <a:prstGeom prst="rect">
            <a:avLst/>
          </a:prstGeom>
        </p:spPr>
      </p:pic>
      <p:sp>
        <p:nvSpPr>
          <p:cNvPr id="8" name="文字版面配置區 4">
            <a:hlinkClick r:id="rId5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7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10571</TotalTime>
  <Words>761</Words>
  <Application>Microsoft Office PowerPoint</Application>
  <PresentationFormat>如螢幕大小 (4:3)</PresentationFormat>
  <Paragraphs>99</Paragraphs>
  <Slides>18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19" baseType="lpstr">
      <vt:lpstr>Median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簡介</dc:title>
  <dc:creator>memi</dc:creator>
  <cp:keywords>AEL013500</cp:keywords>
  <cp:lastModifiedBy>Jean</cp:lastModifiedBy>
  <cp:revision>1250</cp:revision>
  <dcterms:created xsi:type="dcterms:W3CDTF">2011-06-06T16:54:13Z</dcterms:created>
  <dcterms:modified xsi:type="dcterms:W3CDTF">2017-09-01T02:46:40Z</dcterms:modified>
</cp:coreProperties>
</file>